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69" r:id="rId15"/>
    <p:sldId id="27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-230" y="-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021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22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52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70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187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48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145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9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08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00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46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72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31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19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97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7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56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32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36D317-4568-40E8-B972-6698620F9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cap="none" dirty="0">
                <a:latin typeface="華康魏碑體(P)" panose="03000700000000000000" pitchFamily="66" charset="-128"/>
                <a:ea typeface="華康魏碑體(P)" panose="03000700000000000000" pitchFamily="66" charset="-128"/>
              </a:rPr>
              <a:t>	</a:t>
            </a:r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Useless Machine,</a:t>
            </a:r>
            <a:b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</a:br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			Useful Application</a:t>
            </a:r>
            <a:endParaRPr lang="zh-TW" altLang="en-US" b="1" cap="none" dirty="0">
              <a:solidFill>
                <a:srgbClr val="FFC000"/>
              </a:solidFill>
              <a:latin typeface="Arial Rounded MT Bold" panose="020F0704030504030204" pitchFamily="34" charset="0"/>
              <a:ea typeface="華康魏碑體(P)" panose="03000700000000000000" pitchFamily="66" charset="-128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4A92BF7E-1E2C-4F5C-94D3-43BF5570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6898434" cy="1405467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b="1" dirty="0"/>
              <a:t>108062103 </a:t>
            </a:r>
            <a:r>
              <a:rPr lang="zh-TW" altLang="en-US" b="1" dirty="0"/>
              <a:t>莊鈞堯</a:t>
            </a:r>
            <a:endParaRPr lang="en-US" altLang="zh-TW" b="1" dirty="0"/>
          </a:p>
          <a:p>
            <a:r>
              <a:rPr lang="en-US" altLang="zh-TW" b="1" dirty="0"/>
              <a:t>108062304 </a:t>
            </a:r>
            <a:r>
              <a:rPr lang="zh-TW" altLang="en-US" b="1" dirty="0"/>
              <a:t>黃子軒</a:t>
            </a:r>
            <a:endParaRPr lang="en-US" altLang="zh-TW" b="1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21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1B21DBC-2FE8-4997-969E-63EA1B25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4.	 How To Change Mode?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7F0E34B-6B97-4D71-96EB-BFDC4B94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860" y="1960583"/>
            <a:ext cx="10447543" cy="4489077"/>
          </a:xfrm>
        </p:spPr>
        <p:txBody>
          <a:bodyPr/>
          <a:lstStyle/>
          <a:p>
            <a:pPr lvl="1"/>
            <a:r>
              <a:rPr lang="en-US" altLang="zh-TW" sz="2400" dirty="0"/>
              <a:t>1. Mode can be changed </a:t>
            </a:r>
            <a:r>
              <a:rPr lang="en-US" altLang="zh-TW" sz="2400" dirty="0" smtClean="0"/>
              <a:t>with a pushbutton (</a:t>
            </a:r>
            <a:r>
              <a:rPr lang="en-US" altLang="zh-TW" sz="2400" dirty="0" err="1" smtClean="0"/>
              <a:t>btnC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or </a:t>
            </a:r>
            <a:r>
              <a:rPr lang="en-US" altLang="zh-TW" sz="2400" dirty="0" smtClean="0"/>
              <a:t>Smartphone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app, and </a:t>
            </a:r>
            <a:r>
              <a:rPr lang="en-US" altLang="zh-TW" sz="2400" dirty="0" smtClean="0"/>
              <a:t>	  the current </a:t>
            </a:r>
            <a:r>
              <a:rPr lang="en-US" altLang="zh-TW" sz="2400" dirty="0"/>
              <a:t>mode will show on 7-segment display (NS = 0, UB = 1, UC = 2.)</a:t>
            </a:r>
          </a:p>
          <a:p>
            <a:pPr lvl="1"/>
            <a:r>
              <a:rPr lang="en-US" altLang="zh-TW" sz="2400" dirty="0"/>
              <a:t>2. Use sw0</a:t>
            </a:r>
            <a:r>
              <a:rPr lang="zh-TW" altLang="en-US" sz="2400" dirty="0"/>
              <a:t>～</a:t>
            </a:r>
            <a:r>
              <a:rPr lang="en-US" altLang="zh-TW" sz="2400" dirty="0"/>
              <a:t>sw2 to change the useless box you want in UB mode, and 		  </a:t>
            </a:r>
            <a:r>
              <a:rPr lang="en-US" altLang="zh-TW" sz="2400" dirty="0" smtClean="0"/>
              <a:t>	  LED </a:t>
            </a:r>
            <a:r>
              <a:rPr lang="en-US" altLang="zh-TW" sz="2400" dirty="0"/>
              <a:t>will show what kind of useless box you want.</a:t>
            </a:r>
          </a:p>
          <a:p>
            <a:pPr lvl="1"/>
            <a:r>
              <a:rPr lang="en-US" altLang="zh-TW" sz="2400" dirty="0"/>
              <a:t>3. Have Fun!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64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Hardware Design Goals</a:t>
            </a:r>
            <a:endParaRPr lang="zh-TW" altLang="en-US" cap="none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2142067"/>
            <a:ext cx="11075756" cy="3649133"/>
          </a:xfrm>
        </p:spPr>
        <p:txBody>
          <a:bodyPr>
            <a:normAutofit/>
          </a:bodyPr>
          <a:lstStyle/>
          <a:p>
            <a:pPr lvl="1"/>
            <a:r>
              <a:rPr lang="en-US" altLang="zh-TW" sz="2400" dirty="0"/>
              <a:t>1. </a:t>
            </a:r>
            <a:r>
              <a:rPr lang="en-US" altLang="zh-TW" sz="2400" dirty="0" smtClean="0"/>
              <a:t>Achieve great user experience with common and low cost components.</a:t>
            </a:r>
          </a:p>
          <a:p>
            <a:pPr lvl="1"/>
            <a:r>
              <a:rPr lang="en-US" altLang="zh-TW" sz="2400" dirty="0" smtClean="0"/>
              <a:t>2. Stick to the original spec without causing permanent changes to the car 	  	  	  provided in class.</a:t>
            </a:r>
          </a:p>
          <a:p>
            <a:pPr lvl="1"/>
            <a:r>
              <a:rPr lang="en-US" altLang="zh-TW" sz="2400" dirty="0" smtClean="0"/>
              <a:t>3. Arrange sensors for easy hand detection.</a:t>
            </a:r>
          </a:p>
          <a:p>
            <a:pPr lvl="1"/>
            <a:r>
              <a:rPr lang="en-US" altLang="zh-TW" sz="2400" dirty="0" smtClean="0"/>
              <a:t>4. Provide easy connection to the FPGA board.</a:t>
            </a:r>
          </a:p>
          <a:p>
            <a:pPr lvl="1"/>
            <a:r>
              <a:rPr lang="en-US" altLang="zh-TW" sz="2400" dirty="0" smtClean="0"/>
              <a:t>5. Can be remotely controlled.</a:t>
            </a:r>
          </a:p>
          <a:p>
            <a:pPr lvl="1"/>
            <a:r>
              <a:rPr lang="en-US" altLang="zh-TW" sz="2400" dirty="0" smtClean="0"/>
              <a:t>6. Can safely control external devices without putting the FPGA board at risk. 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24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5260" y="176830"/>
            <a:ext cx="10131425" cy="1456267"/>
          </a:xfrm>
        </p:spPr>
        <p:txBody>
          <a:bodyPr>
            <a:normAutofit/>
          </a:bodyPr>
          <a:lstStyle/>
          <a:p>
            <a: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Signal Connections and </a:t>
            </a:r>
            <a:b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</a:br>
            <a: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Component Choice</a:t>
            </a:r>
            <a:endParaRPr lang="zh-TW" altLang="en-US" cap="none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2" y="1911712"/>
            <a:ext cx="7945547" cy="4823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NSE-1043-1_4-複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62" y="6107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8246731" y="1506606"/>
            <a:ext cx="1819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SR-04</a:t>
            </a:r>
          </a:p>
          <a:p>
            <a:r>
              <a:rPr lang="en-US" altLang="zh-TW" dirty="0" smtClean="0"/>
              <a:t>Ultrasonic Sensor</a:t>
            </a:r>
            <a:endParaRPr lang="zh-TW" altLang="en-US" dirty="0"/>
          </a:p>
        </p:txBody>
      </p:sp>
      <p:pic>
        <p:nvPicPr>
          <p:cNvPr id="1031" name="Picture 7" descr="IR Infrared Obstacle Avoidance Sensor - Zazoote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9"/>
          <a:stretch/>
        </p:blipFill>
        <p:spPr bwMode="auto">
          <a:xfrm>
            <a:off x="10433769" y="61075"/>
            <a:ext cx="1600743" cy="140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0477209" y="1489825"/>
            <a:ext cx="933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Infrared</a:t>
            </a:r>
          </a:p>
          <a:p>
            <a:r>
              <a:rPr lang="en-US" altLang="zh-TW" dirty="0" smtClean="0"/>
              <a:t>Sensor</a:t>
            </a:r>
            <a:endParaRPr lang="zh-TW" altLang="en-US" dirty="0"/>
          </a:p>
        </p:txBody>
      </p:sp>
      <p:pic>
        <p:nvPicPr>
          <p:cNvPr id="1033" name="Picture 9" descr="MG996R Servo Motor (Digital) Servo Motors TowerPro | JSumo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6"/>
          <a:stretch/>
        </p:blipFill>
        <p:spPr bwMode="auto">
          <a:xfrm>
            <a:off x="8209922" y="2254589"/>
            <a:ext cx="1665086" cy="140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209922" y="3665683"/>
            <a:ext cx="1332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MG996r</a:t>
            </a:r>
          </a:p>
          <a:p>
            <a:r>
              <a:rPr lang="en-US" altLang="zh-TW" dirty="0" smtClean="0"/>
              <a:t>High-Torque</a:t>
            </a:r>
          </a:p>
          <a:p>
            <a:r>
              <a:rPr lang="en-US" altLang="zh-TW" dirty="0" smtClean="0"/>
              <a:t>Servo</a:t>
            </a:r>
            <a:endParaRPr lang="zh-TW" altLang="en-US" dirty="0"/>
          </a:p>
        </p:txBody>
      </p:sp>
      <p:pic>
        <p:nvPicPr>
          <p:cNvPr id="1035" name="Picture 11" descr="L298N馬達驅動模組可控制直流電機步進馬達適用樹莓派Arduino智能車機器人紅| 蝦皮購物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-1" r="6720" b="9324"/>
          <a:stretch/>
        </p:blipFill>
        <p:spPr bwMode="auto">
          <a:xfrm>
            <a:off x="10433768" y="2136156"/>
            <a:ext cx="1528655" cy="15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0433768" y="3804183"/>
            <a:ext cx="162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L298n H-bridge</a:t>
            </a:r>
          </a:p>
          <a:p>
            <a:r>
              <a:rPr lang="en-US" altLang="zh-TW" dirty="0" smtClean="0"/>
              <a:t>Motor Driver</a:t>
            </a:r>
            <a:endParaRPr lang="zh-TW" altLang="en-US" dirty="0"/>
          </a:p>
        </p:txBody>
      </p:sp>
      <p:pic>
        <p:nvPicPr>
          <p:cNvPr id="1037" name="Picture 13" descr="Bluetooth Module HC-05 , Serial TTL &quot;Most Popular&quot; - RAM Electronic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6" r="8086"/>
          <a:stretch/>
        </p:blipFill>
        <p:spPr bwMode="auto">
          <a:xfrm>
            <a:off x="8209922" y="4664691"/>
            <a:ext cx="1701895" cy="154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8111057" y="6210795"/>
            <a:ext cx="1899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HC-05 UART</a:t>
            </a:r>
          </a:p>
          <a:p>
            <a:r>
              <a:rPr lang="en-US" altLang="zh-TW" dirty="0" smtClean="0"/>
              <a:t>Bluetooth Module</a:t>
            </a:r>
            <a:endParaRPr lang="zh-TW" altLang="en-US" dirty="0"/>
          </a:p>
        </p:txBody>
      </p:sp>
      <p:pic>
        <p:nvPicPr>
          <p:cNvPr id="1039" name="Picture 15" descr="紅板1路5V繼電器模組支援高低電平觸發可調支援Arduino - 台灣物聯科技TaiwanIOT Studi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1" b="12336"/>
          <a:stretch/>
        </p:blipFill>
        <p:spPr bwMode="auto">
          <a:xfrm>
            <a:off x="10436107" y="4657915"/>
            <a:ext cx="1619900" cy="12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0436107" y="5995951"/>
            <a:ext cx="166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Optical-coupled</a:t>
            </a:r>
          </a:p>
          <a:p>
            <a:r>
              <a:rPr lang="en-US" altLang="zh-TW" dirty="0" smtClean="0"/>
              <a:t>Relay Module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4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2238" y="463016"/>
            <a:ext cx="10131425" cy="1456267"/>
          </a:xfrm>
        </p:spPr>
        <p:txBody>
          <a:bodyPr>
            <a:normAutofit/>
          </a:bodyPr>
          <a:lstStyle/>
          <a:p>
            <a: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Power Connection</a:t>
            </a:r>
            <a:endParaRPr lang="zh-TW" altLang="en-US" cap="none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56" y="1857536"/>
            <a:ext cx="3610792" cy="2011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Basys 3 [Digilent Documentation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53" y="1807570"/>
            <a:ext cx="3369403" cy="211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L298N馬達驅動模組可控制直流電機步進馬達適用樹莓派Arduino智能車機器人紅| 蝦皮購物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-1" r="6720" b="9324"/>
          <a:stretch/>
        </p:blipFill>
        <p:spPr bwMode="auto">
          <a:xfrm>
            <a:off x="4883621" y="2185015"/>
            <a:ext cx="1528655" cy="15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190950" y="2484933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6V</a:t>
            </a:r>
          </a:p>
          <a:p>
            <a:r>
              <a:rPr lang="en-US" altLang="zh-TW" dirty="0">
                <a:sym typeface="Wingdings" pitchFamily="2" charset="2"/>
              </a:rPr>
              <a:t>----&gt;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412276" y="2505540"/>
            <a:ext cx="798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6V</a:t>
            </a:r>
          </a:p>
          <a:p>
            <a:r>
              <a:rPr lang="en-US" altLang="zh-TW" dirty="0">
                <a:sym typeface="Wingdings" pitchFamily="2" charset="2"/>
              </a:rPr>
              <a:t>----&gt;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467902" y="2540150"/>
            <a:ext cx="728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3.3V</a:t>
            </a:r>
            <a:endParaRPr lang="en-US" altLang="zh-TW" dirty="0"/>
          </a:p>
          <a:p>
            <a:r>
              <a:rPr lang="en-US" altLang="zh-TW" dirty="0">
                <a:sym typeface="Wingdings" pitchFamily="2" charset="2"/>
              </a:rPr>
              <a:t>----&gt;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7869" y="4229973"/>
            <a:ext cx="28828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All the voltage regulator ICs on Basys3 can withstand well beyond 6V, so it’s safe (unless we want to use the USB A peripheral port).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78053" y="5360708"/>
            <a:ext cx="638097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Difficulties:</a:t>
            </a:r>
          </a:p>
          <a:p>
            <a:r>
              <a:rPr lang="en-US" altLang="zh-TW" dirty="0" smtClean="0"/>
              <a:t>The High-Torque Servo can draw up to 2.5A each.</a:t>
            </a:r>
          </a:p>
          <a:p>
            <a:r>
              <a:rPr lang="en-US" altLang="zh-TW" dirty="0" smtClean="0"/>
              <a:t>Risk of running components higher than their standard voltage.</a:t>
            </a:r>
          </a:p>
          <a:p>
            <a:r>
              <a:rPr lang="en-US" altLang="zh-TW" dirty="0" smtClean="0"/>
              <a:t>It took many iterations and compromises to get the desired result.</a:t>
            </a:r>
          </a:p>
        </p:txBody>
      </p:sp>
      <p:sp>
        <p:nvSpPr>
          <p:cNvPr id="11" name="矩形 10"/>
          <p:cNvSpPr/>
          <p:nvPr/>
        </p:nvSpPr>
        <p:spPr>
          <a:xfrm>
            <a:off x="3978053" y="4184346"/>
            <a:ext cx="31626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Power source:</a:t>
            </a:r>
            <a:endParaRPr lang="en-US" altLang="zh-TW" sz="2400" dirty="0"/>
          </a:p>
          <a:p>
            <a:r>
              <a:rPr lang="en-US" altLang="zh-TW" dirty="0" smtClean="0"/>
              <a:t>4x High-current AA batteries</a:t>
            </a:r>
            <a:endParaRPr lang="en-US" altLang="zh-TW" dirty="0"/>
          </a:p>
        </p:txBody>
      </p:sp>
      <p:sp>
        <p:nvSpPr>
          <p:cNvPr id="12" name="矩形 11"/>
          <p:cNvSpPr/>
          <p:nvPr/>
        </p:nvSpPr>
        <p:spPr>
          <a:xfrm>
            <a:off x="7026053" y="408898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/>
              <a:t>Power </a:t>
            </a:r>
            <a:r>
              <a:rPr lang="en-US" altLang="zh-TW" sz="2400" dirty="0" smtClean="0"/>
              <a:t>Requirements:</a:t>
            </a:r>
            <a:endParaRPr lang="en-US" altLang="zh-TW" sz="2400" dirty="0"/>
          </a:p>
          <a:p>
            <a:r>
              <a:rPr lang="en-US" altLang="zh-TW" dirty="0" smtClean="0"/>
              <a:t>FPGA Board: 5v			servo motor: 4.8~7.2v</a:t>
            </a:r>
          </a:p>
          <a:p>
            <a:r>
              <a:rPr lang="en-US" altLang="zh-TW" dirty="0" smtClean="0"/>
              <a:t>IR sensors: 3~6v                        DC motor: 5~12v</a:t>
            </a:r>
          </a:p>
          <a:p>
            <a:r>
              <a:rPr lang="en-US" altLang="zh-TW" dirty="0" smtClean="0"/>
              <a:t>Ultrasonic </a:t>
            </a:r>
            <a:r>
              <a:rPr lang="en-US" altLang="zh-TW" dirty="0" err="1" smtClean="0"/>
              <a:t>seneor</a:t>
            </a:r>
            <a:r>
              <a:rPr lang="en-US" altLang="zh-TW" dirty="0" smtClean="0"/>
              <a:t>: 5v               Relay module: 5v</a:t>
            </a:r>
          </a:p>
          <a:p>
            <a:r>
              <a:rPr lang="en-US" altLang="zh-TW" dirty="0" smtClean="0"/>
              <a:t>Bluetooth : 3.3v or 5v              motor driver: 3.3~7v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9037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7793" y="421135"/>
            <a:ext cx="10131425" cy="1456267"/>
          </a:xfrm>
        </p:spPr>
        <p:txBody>
          <a:bodyPr>
            <a:normAutofit/>
          </a:bodyPr>
          <a:lstStyle/>
          <a:p>
            <a: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Simplified Connections</a:t>
            </a:r>
            <a:b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</a:br>
            <a: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and Reusable Car</a:t>
            </a:r>
            <a:endParaRPr lang="zh-TW" altLang="en-US" cap="none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609" y="2282511"/>
            <a:ext cx="5163566" cy="4910537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zh-TW" sz="2400" dirty="0"/>
              <a:t>1. </a:t>
            </a:r>
            <a:r>
              <a:rPr lang="en-US" altLang="zh-TW" sz="2400" dirty="0" smtClean="0"/>
              <a:t>Hand Soldered circuit board to handle all power connections and convert all signals to PMOD </a:t>
            </a:r>
            <a:r>
              <a:rPr lang="en-US" altLang="zh-TW" sz="2400" dirty="0" err="1" smtClean="0"/>
              <a:t>pinout</a:t>
            </a:r>
            <a:r>
              <a:rPr lang="en-US" altLang="zh-TW" sz="2400" dirty="0" smtClean="0"/>
              <a:t>.</a:t>
            </a:r>
            <a:endParaRPr lang="en-US" altLang="zh-TW" sz="2400" dirty="0"/>
          </a:p>
          <a:p>
            <a:pPr lvl="1"/>
            <a:r>
              <a:rPr lang="en-US" altLang="zh-TW" sz="2400" dirty="0"/>
              <a:t>2. </a:t>
            </a:r>
            <a:r>
              <a:rPr lang="en-US" altLang="zh-TW" sz="2400" dirty="0" smtClean="0"/>
              <a:t>FPGA Board can be removed easily removed at any time.</a:t>
            </a:r>
            <a:endParaRPr lang="en-US" altLang="zh-TW" sz="2400" dirty="0"/>
          </a:p>
          <a:p>
            <a:pPr lvl="1"/>
            <a:r>
              <a:rPr lang="en-US" altLang="zh-TW" sz="2400" dirty="0"/>
              <a:t>3. </a:t>
            </a:r>
            <a:r>
              <a:rPr lang="en-US" altLang="zh-TW" sz="2400" dirty="0" smtClean="0"/>
              <a:t>All the cable mess is hidden under the box.</a:t>
            </a:r>
            <a:endParaRPr lang="en-US" altLang="zh-TW" sz="2400" dirty="0"/>
          </a:p>
          <a:p>
            <a:pPr lvl="1"/>
            <a:r>
              <a:rPr lang="en-US" altLang="zh-TW" sz="2400" dirty="0"/>
              <a:t>4. </a:t>
            </a:r>
            <a:r>
              <a:rPr lang="en-US" altLang="zh-TW" sz="2400" dirty="0" smtClean="0"/>
              <a:t>The wooden box is secured to the car with four standard screws and can be removed without affecting other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functions of the machine.</a:t>
            </a:r>
            <a:endParaRPr lang="en-US" altLang="zh-TW" sz="2400" dirty="0"/>
          </a:p>
          <a:p>
            <a:pPr marL="457200" lvl="1" indent="0">
              <a:buNone/>
            </a:pP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2050" name="Picture 2" descr="https://lh3.googleusercontent.com/-9bKgq4l2FAa4KMjoJleMX0WOFkUTgRwCl3If2uUtqSTgRsdftG0Bn6UMFxms9fYw5UmhKaMS42DJkrC0111YY92eAndPhe9i8G97NR9F7aUKzik3x5i-wnsqDbpfoZfb6CVW8c1tXcPkfmKvI-_YzXjzYR5bDnomhoqnTl7lSr4S60oqWRf2np1MLbIkxLl-m5VFXfmGzm8YqqrMwKP3PPtmwYT5Uwa-PNdsjJ9B6QH7LMo_NDg3zRpnY-4BDkJ_p2If6Em0gPYPb7tTe0QrTp9PfYpUIC3dJ1eLAxVd8nC33Wp9xmOSC7RC8vLFLCDFiTxob978EXY2lU5-NifX7A8Jexzyi9tnMoBjK44hNu2zy8uQMpkC2vAIA82ap1Uc20dbULllAcj6PnxdU_0BAahqqqE1SNQ1IDgbqaHabxBrCG0M-0Mek5Ryndmaoe9vK_fzQka-4lb41xdnX7jRrLvbTTW5zk_opl1PlGHh_gj8ydkhoCeGlLxvbUeW8KjZ8ngPWDssFWuTkdOclnKRITCkqkOGtoYzkonlDppiNZMYWXTw9Ndw9kf5AVqZOJVnDlaN4bURCiGFckxEc9gXEO8hpfqqkw6nNy5Si220QGnW_ad05rOVqcEZl2sjLeZ_Z_NNNNfQVUi5zkY3zZV6JP8WUHI6kBvn3SKfltd9lYOeBCmMeyTbfuvcKozVA=w895-h1192-no?authuser=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1" t="22335" r="819" b="15080"/>
          <a:stretch/>
        </p:blipFill>
        <p:spPr bwMode="auto">
          <a:xfrm>
            <a:off x="7252473" y="4446357"/>
            <a:ext cx="2045400" cy="210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972" y="4004862"/>
            <a:ext cx="2546084" cy="2704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51207" y="1405043"/>
            <a:ext cx="2002533" cy="3197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544287" y="1713066"/>
            <a:ext cx="1896213" cy="2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644" y="4137654"/>
            <a:ext cx="1523552" cy="243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C:\Users\Lenovo\Downloads\PXL_20210102_10514337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294" y="202425"/>
            <a:ext cx="2978198" cy="16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94" y="291749"/>
            <a:ext cx="2074813" cy="149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52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1840" y="232671"/>
            <a:ext cx="10131425" cy="1456267"/>
          </a:xfrm>
        </p:spPr>
        <p:txBody>
          <a:bodyPr>
            <a:normAutofit/>
          </a:bodyPr>
          <a:lstStyle/>
          <a:p>
            <a: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Responsibility</a:t>
            </a:r>
            <a:endParaRPr lang="zh-TW" altLang="en-US" cap="none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8622" y="2190928"/>
            <a:ext cx="10131425" cy="4799695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2400" b="1" dirty="0"/>
              <a:t>108062103 </a:t>
            </a:r>
            <a:r>
              <a:rPr lang="zh-TW" altLang="en-US" sz="2400" b="1" dirty="0"/>
              <a:t>莊鈞</a:t>
            </a:r>
            <a:r>
              <a:rPr lang="zh-TW" altLang="en-US" sz="2400" b="1" dirty="0" smtClean="0"/>
              <a:t>堯</a:t>
            </a:r>
            <a:endParaRPr lang="en-US" altLang="zh-TW" sz="2400" b="1" dirty="0" smtClean="0"/>
          </a:p>
          <a:p>
            <a:pPr lvl="1"/>
            <a:r>
              <a:rPr lang="en-US" altLang="zh-TW" sz="2200" b="1" dirty="0" smtClean="0"/>
              <a:t>Hardware design , build and maintenance.</a:t>
            </a:r>
          </a:p>
          <a:p>
            <a:pPr lvl="1"/>
            <a:r>
              <a:rPr lang="en-US" altLang="zh-TW" sz="2200" b="1" dirty="0" smtClean="0"/>
              <a:t>Bluetooth connection and smartphone App.</a:t>
            </a:r>
          </a:p>
          <a:p>
            <a:pPr lvl="1"/>
            <a:r>
              <a:rPr lang="en-US" altLang="zh-TW" sz="2200" b="1" dirty="0" smtClean="0"/>
              <a:t>Verilog modules to communicate with external devices.</a:t>
            </a:r>
            <a:endParaRPr lang="en-US" altLang="zh-TW" sz="2200" b="1" dirty="0"/>
          </a:p>
          <a:p>
            <a:r>
              <a:rPr lang="en-US" altLang="zh-TW" sz="2400" b="1" dirty="0"/>
              <a:t>108062304 </a:t>
            </a:r>
            <a:r>
              <a:rPr lang="zh-TW" altLang="en-US" sz="2400" b="1" dirty="0" smtClean="0"/>
              <a:t>黃子軒</a:t>
            </a:r>
            <a:endParaRPr lang="en-US" altLang="zh-TW" sz="2400" b="1" dirty="0" smtClean="0"/>
          </a:p>
          <a:p>
            <a:pPr lvl="1"/>
            <a:r>
              <a:rPr lang="en-US" altLang="zh-TW" sz="2200" b="1" dirty="0" smtClean="0"/>
              <a:t>State machine design and debug.</a:t>
            </a:r>
          </a:p>
          <a:p>
            <a:pPr lvl="1"/>
            <a:r>
              <a:rPr lang="en-US" altLang="zh-TW" sz="2200" b="1" dirty="0" smtClean="0"/>
              <a:t>Top </a:t>
            </a:r>
            <a:r>
              <a:rPr lang="en-US" altLang="zh-TW" sz="2200" b="1" dirty="0"/>
              <a:t>V</a:t>
            </a:r>
            <a:r>
              <a:rPr lang="en-US" altLang="zh-TW" sz="2200" b="1" dirty="0" smtClean="0"/>
              <a:t>erilog module design.</a:t>
            </a:r>
          </a:p>
          <a:p>
            <a:pPr lvl="1"/>
            <a:r>
              <a:rPr lang="en-US" altLang="zh-TW" sz="2200" b="1" dirty="0" smtClean="0"/>
              <a:t>Design player detection algorithms with existing sensors.</a:t>
            </a:r>
          </a:p>
          <a:p>
            <a:r>
              <a:rPr lang="en-US" altLang="zh-TW" sz="2400" b="1" dirty="0" smtClean="0"/>
              <a:t>ALL</a:t>
            </a:r>
          </a:p>
          <a:p>
            <a:pPr lvl="1"/>
            <a:r>
              <a:rPr lang="en-US" altLang="zh-TW" sz="2200" b="1" dirty="0" smtClean="0"/>
              <a:t>PowerPoint.</a:t>
            </a:r>
          </a:p>
          <a:p>
            <a:pPr lvl="1"/>
            <a:r>
              <a:rPr lang="en-US" altLang="zh-TW" sz="2200" b="1" dirty="0" smtClean="0"/>
              <a:t>System test.</a:t>
            </a:r>
          </a:p>
          <a:p>
            <a:pPr lvl="1"/>
            <a:r>
              <a:rPr lang="en-US" altLang="zh-TW" sz="2200" b="1" dirty="0" smtClean="0"/>
              <a:t>Debug.</a:t>
            </a:r>
          </a:p>
          <a:p>
            <a:pPr lvl="1"/>
            <a:endParaRPr lang="en-US" altLang="zh-TW" sz="2200" b="1" dirty="0" smtClean="0"/>
          </a:p>
          <a:p>
            <a:pPr lvl="1"/>
            <a:endParaRPr lang="en-US" altLang="zh-TW" sz="2200" b="1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819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EFA913D-80D9-4418-BC81-FE25FEF1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Thank You For Your Listening!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6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F3F3EDF-7131-4CF4-80D3-BD8EE3A5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0999"/>
            <a:ext cx="10131425" cy="1456267"/>
          </a:xfrm>
        </p:spPr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What Is Useless Machine?</a:t>
            </a:r>
            <a:endParaRPr lang="zh-TW" altLang="en-US" cap="none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E63CFEE-8034-44FF-8A07-6196CE2F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530221"/>
            <a:ext cx="10131425" cy="4074367"/>
          </a:xfrm>
        </p:spPr>
        <p:txBody>
          <a:bodyPr/>
          <a:lstStyle/>
          <a:p>
            <a:r>
              <a:rPr lang="en-US" altLang="zh-TW" sz="2400" b="1" i="1" dirty="0"/>
              <a:t>Useless Machine </a:t>
            </a:r>
            <a:r>
              <a:rPr lang="en-US" altLang="zh-TW" sz="2400" dirty="0"/>
              <a:t>is a useless thing that makes you angry.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Usually, it is a box with a switch, </a:t>
            </a:r>
            <a:r>
              <a:rPr lang="en-US" altLang="zh-TW" sz="2400" dirty="0"/>
              <a:t>so we also call it “useless box.”</a:t>
            </a:r>
          </a:p>
          <a:p>
            <a:r>
              <a:rPr lang="en-US" altLang="zh-TW" sz="2400" dirty="0"/>
              <a:t>When you try to touch the switch, </a:t>
            </a:r>
            <a:r>
              <a:rPr lang="en-US" altLang="zh-TW" sz="2400" b="1" dirty="0">
                <a:solidFill>
                  <a:srgbClr val="FFFF00"/>
                </a:solidFill>
              </a:rPr>
              <a:t>the machine tries its best to trick you.</a:t>
            </a:r>
          </a:p>
          <a:p>
            <a:r>
              <a:rPr lang="en-US" altLang="zh-TW" sz="2400" dirty="0"/>
              <a:t>The following pictures are some examples of useless machines.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DB40037-9271-4AE7-A39C-BE408CBF1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74" y="3790950"/>
            <a:ext cx="3276600" cy="2457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633A0368-86A0-416C-BBC8-A80632C1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26" y="3790950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0F1080E-1C24-419C-B089-94214E47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What Is Useful Application?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9DE8C12-4427-4C49-AA12-C0A61BCEF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Classic useless machines only make people angry, so we try to make it useful.</a:t>
            </a:r>
          </a:p>
          <a:p>
            <a:r>
              <a:rPr lang="en-US" altLang="zh-TW" sz="2400" dirty="0"/>
              <a:t>However, we still want to keep the features of classic useless </a:t>
            </a:r>
            <a:r>
              <a:rPr lang="en-US" altLang="zh-TW" sz="2400" dirty="0" smtClean="0"/>
              <a:t>machines. </a:t>
            </a:r>
          </a:p>
          <a:p>
            <a:r>
              <a:rPr lang="en-US" altLang="zh-TW" sz="2400" dirty="0" smtClean="0"/>
              <a:t>We also </a:t>
            </a:r>
            <a:r>
              <a:rPr lang="en-US" altLang="zh-TW" sz="2400" dirty="0" smtClean="0"/>
              <a:t>added some more unique gameplays.</a:t>
            </a:r>
            <a:endParaRPr lang="en-US" altLang="zh-TW" sz="2400" dirty="0"/>
          </a:p>
          <a:p>
            <a:r>
              <a:rPr lang="en-US" altLang="zh-TW" sz="2400" dirty="0"/>
              <a:t>Therefore, we designed 3 modes for this useless machine: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1. Normal Switch (NS) 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2. Useless Box (UB)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3. Useful Car</a:t>
            </a:r>
            <a:r>
              <a:rPr lang="zh-TW" altLang="en-US" sz="2400" b="1" dirty="0">
                <a:solidFill>
                  <a:srgbClr val="FFFF00"/>
                </a:solidFill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</a:rPr>
              <a:t>(UC)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72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635F86B-176A-4977-B3A9-7619B102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1. </a:t>
            </a:r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 Switch (NS)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556F152-FF5E-4F61-8A00-E0CE68FE5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You can control the switch with a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Smartphone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</a:rPr>
              <a:t>app.</a:t>
            </a:r>
          </a:p>
          <a:p>
            <a:pPr lvl="1"/>
            <a:r>
              <a:rPr lang="en-US" altLang="zh-TW" sz="2400" dirty="0"/>
              <a:t>If you do so, the machine will toggle the switch by itself</a:t>
            </a:r>
            <a:r>
              <a:rPr lang="en-US" altLang="zh-TW" sz="2400" dirty="0" smtClean="0"/>
              <a:t>.</a:t>
            </a:r>
            <a:endParaRPr lang="en-US" altLang="zh-TW" sz="2400" i="1" dirty="0"/>
          </a:p>
          <a:p>
            <a:pPr lvl="1"/>
            <a:r>
              <a:rPr lang="en-US" altLang="zh-TW" sz="2400" dirty="0" smtClean="0"/>
              <a:t>In </a:t>
            </a:r>
            <a:r>
              <a:rPr lang="en-US" altLang="zh-TW" sz="2400" dirty="0" err="1" smtClean="0"/>
              <a:t>addtion</a:t>
            </a:r>
            <a:r>
              <a:rPr lang="en-US" altLang="zh-TW" sz="2400" dirty="0" smtClean="0"/>
              <a:t>, </a:t>
            </a:r>
            <a:r>
              <a:rPr lang="en-US" altLang="zh-TW" sz="2400" dirty="0"/>
              <a:t>if you try to toggle the switch with your bare hands, then the 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machine will </a:t>
            </a:r>
            <a:r>
              <a:rPr lang="en-US" altLang="zh-TW" sz="2400" dirty="0" smtClean="0"/>
              <a:t>not trick you but act like a normal switch</a:t>
            </a:r>
            <a:r>
              <a:rPr lang="en-US" altLang="zh-TW" sz="2400" dirty="0" smtClean="0"/>
              <a:t>.</a:t>
            </a:r>
            <a:endParaRPr lang="en-US" altLang="zh-TW" sz="2400" i="1" dirty="0"/>
          </a:p>
          <a:p>
            <a:pPr lvl="1"/>
            <a:r>
              <a:rPr lang="en-US" altLang="zh-TW" sz="2400" dirty="0"/>
              <a:t>The switch </a:t>
            </a:r>
            <a:r>
              <a:rPr lang="en-US" altLang="zh-TW" sz="2400" dirty="0" smtClean="0"/>
              <a:t>is able to connect </a:t>
            </a:r>
            <a:r>
              <a:rPr lang="en-US" altLang="zh-TW" sz="2400" dirty="0"/>
              <a:t>to an external device, so </a:t>
            </a:r>
            <a:r>
              <a:rPr lang="en-US" altLang="zh-TW" sz="2400" dirty="0" smtClean="0"/>
              <a:t>you can control the device</a:t>
            </a:r>
            <a:r>
              <a:rPr lang="en-US" altLang="zh-TW" sz="2400" dirty="0" smtClean="0"/>
              <a:t> with </a:t>
            </a:r>
            <a:r>
              <a:rPr lang="en-US" altLang="zh-TW" sz="2400" dirty="0"/>
              <a:t>the switch </a:t>
            </a:r>
            <a:r>
              <a:rPr lang="en-US" altLang="zh-TW" sz="2400" dirty="0" smtClean="0"/>
              <a:t>.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4FB05EE-03E4-438C-B11D-30BEFD14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2. </a:t>
            </a:r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Useless Box (UB)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F83ECFA-02B1-4976-9519-B7D32DA4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77" y="2065867"/>
            <a:ext cx="10131425" cy="4037045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You can decide what kind of useless box you want to play with.</a:t>
            </a:r>
          </a:p>
          <a:p>
            <a:pPr lvl="1"/>
            <a:r>
              <a:rPr lang="en-US" altLang="zh-TW" sz="2400" dirty="0"/>
              <a:t>3 different boxes you may choose: </a:t>
            </a:r>
          </a:p>
          <a:p>
            <a:pPr lvl="2"/>
            <a:r>
              <a:rPr lang="en-US" altLang="zh-TW" sz="2200" b="1" i="1" dirty="0">
                <a:solidFill>
                  <a:srgbClr val="FF0000"/>
                </a:solidFill>
              </a:rPr>
              <a:t>Classic, Dodge, </a:t>
            </a:r>
            <a:r>
              <a:rPr lang="en-US" altLang="zh-TW" sz="2200" dirty="0"/>
              <a:t>or</a:t>
            </a:r>
            <a:r>
              <a:rPr lang="en-US" altLang="zh-TW" sz="2200" b="1" i="1" dirty="0">
                <a:solidFill>
                  <a:srgbClr val="FF0000"/>
                </a:solidFill>
              </a:rPr>
              <a:t> </a:t>
            </a:r>
            <a:r>
              <a:rPr lang="en-US" altLang="zh-TW" sz="2200" b="1" i="1" dirty="0" smtClean="0">
                <a:solidFill>
                  <a:srgbClr val="FF0000"/>
                </a:solidFill>
              </a:rPr>
              <a:t>Advanced.</a:t>
            </a:r>
            <a:endParaRPr lang="en-US" altLang="zh-TW" sz="2200" b="1" i="1" dirty="0">
              <a:solidFill>
                <a:srgbClr val="FF0000"/>
              </a:solidFill>
            </a:endParaRPr>
          </a:p>
          <a:p>
            <a:pPr lvl="1"/>
            <a:r>
              <a:rPr lang="en-US" altLang="zh-TW" sz="2400" dirty="0"/>
              <a:t>If no choices were made, we will give you a random </a:t>
            </a:r>
            <a:r>
              <a:rPr lang="en-US" altLang="zh-TW" sz="2400" dirty="0" smtClean="0"/>
              <a:t>sequence of all modes.</a:t>
            </a:r>
            <a:endParaRPr lang="en-US" altLang="zh-TW" sz="2400" dirty="0"/>
          </a:p>
          <a:p>
            <a:pPr lvl="1"/>
            <a:r>
              <a:rPr lang="en-US" altLang="zh-TW" sz="2400" dirty="0"/>
              <a:t>Don’t be greedy! You will see “Err” on 7-segment display if you choose more than 1 useless box, and of course, it won’t play with you.</a:t>
            </a:r>
          </a:p>
        </p:txBody>
      </p:sp>
    </p:spTree>
    <p:extLst>
      <p:ext uri="{BB962C8B-B14F-4D97-AF65-F5344CB8AC3E}">
        <p14:creationId xmlns:p14="http://schemas.microsoft.com/office/powerpoint/2010/main" val="16356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CB4A129-4E16-4E4E-9089-EB901EBF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2.1</a:t>
            </a:r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	Classic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0AC4C78-6D7B-4641-BA8B-BF32662C2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pushes the switch back once you toggle the switch.</a:t>
            </a:r>
          </a:p>
          <a:p>
            <a:pPr lvl="1"/>
            <a:r>
              <a:rPr lang="en-US" altLang="zh-TW" sz="2400" dirty="0"/>
              <a:t>Most useless boxes are dangerous because the </a:t>
            </a:r>
            <a:r>
              <a:rPr lang="en-US" altLang="zh-TW" sz="2400" dirty="0" smtClean="0"/>
              <a:t>flipping arms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may hurt you when it tries to toggle the switch but your hands are still there.</a:t>
            </a:r>
          </a:p>
          <a:p>
            <a:pPr lvl="1"/>
            <a:r>
              <a:rPr lang="en-US" altLang="zh-TW" sz="2400" dirty="0"/>
              <a:t>Don’t worry! We have IR sensors detecting whether your hands are close or not, so the box will push it back only when your hands leave.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796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A768753-4941-44A4-ADF4-58328E9B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2.2	Dodge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EF58CB0-204B-4366-AA8A-84F664F2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runs away when you try to touch the switch.</a:t>
            </a:r>
          </a:p>
          <a:p>
            <a:pPr lvl="1"/>
            <a:r>
              <a:rPr lang="en-US" altLang="zh-TW" sz="2400" dirty="0"/>
              <a:t>In most situations, the box will go to the opposite side.</a:t>
            </a:r>
          </a:p>
          <a:p>
            <a:pPr lvl="1"/>
            <a:r>
              <a:rPr lang="en-US" altLang="zh-TW" sz="2400" dirty="0"/>
              <a:t>It runs for about 3 seconds and then stops.</a:t>
            </a:r>
          </a:p>
        </p:txBody>
      </p:sp>
    </p:spTree>
    <p:extLst>
      <p:ext uri="{BB962C8B-B14F-4D97-AF65-F5344CB8AC3E}">
        <p14:creationId xmlns:p14="http://schemas.microsoft.com/office/powerpoint/2010/main" val="106969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A23B55D-2CB1-41C7-891E-DD204337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2.3	</a:t>
            </a:r>
            <a:r>
              <a:rPr lang="en-US" altLang="zh-TW" cap="none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Advanced </a:t>
            </a:r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F32427C-662C-47EB-9D9C-816BCAF32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772942"/>
            <a:ext cx="10131425" cy="3649133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					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competes with you for toggling the switch. </a:t>
            </a:r>
          </a:p>
          <a:p>
            <a:pPr lvl="1"/>
            <a:r>
              <a:rPr lang="en-US" altLang="zh-TW" sz="2400" b="1" u="sng" dirty="0" smtClean="0">
                <a:solidFill>
                  <a:srgbClr val="00B0F0"/>
                </a:solidFill>
              </a:rPr>
              <a:t>Advanced </a:t>
            </a:r>
            <a:r>
              <a:rPr lang="en-US" altLang="zh-TW" sz="2400" b="1" u="sng" dirty="0">
                <a:solidFill>
                  <a:srgbClr val="00B0F0"/>
                </a:solidFill>
              </a:rPr>
              <a:t>Mode is only recommended for high-level players.</a:t>
            </a:r>
          </a:p>
          <a:p>
            <a:pPr lvl="1"/>
            <a:r>
              <a:rPr lang="en-US" altLang="zh-TW" sz="2400" dirty="0"/>
              <a:t>Competition means that it is dangerous because the box won’t let you win, even if your hands are still there. </a:t>
            </a:r>
          </a:p>
          <a:p>
            <a:pPr lvl="1"/>
            <a:r>
              <a:rPr lang="en-US" altLang="zh-TW" sz="2400" dirty="0"/>
              <a:t>Note that the safe method in 2.1 is still applied here, but it will work only when the box wants to push the switch back after the competition ends.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644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59A613D-CED7-41E4-8F12-1D434B97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3.	 Useful Car (UC)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4AD712-7D2A-49D7-B8B9-F776D0183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712788" cy="4188931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It becomes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a car </a:t>
            </a:r>
            <a:r>
              <a:rPr lang="en-US" altLang="zh-TW" sz="2400" b="1" dirty="0">
                <a:solidFill>
                  <a:srgbClr val="FFFF00"/>
                </a:solidFill>
              </a:rPr>
              <a:t>that can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be remotely </a:t>
            </a:r>
            <a:r>
              <a:rPr lang="en-US" altLang="zh-TW" sz="2400" b="1" dirty="0">
                <a:solidFill>
                  <a:srgbClr val="FFFF00"/>
                </a:solidFill>
              </a:rPr>
              <a:t>controlled by the 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Smartphone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</a:rPr>
              <a:t>app.</a:t>
            </a:r>
          </a:p>
          <a:p>
            <a:pPr lvl="1"/>
            <a:r>
              <a:rPr lang="en-US" altLang="zh-TW" sz="2400" dirty="0"/>
              <a:t>You can let the car go Forward, Backward, Left or Right.</a:t>
            </a:r>
          </a:p>
          <a:p>
            <a:pPr lvl="1"/>
            <a:r>
              <a:rPr lang="en-US" altLang="zh-TW" sz="2400" dirty="0"/>
              <a:t>When left or right is chosen, the car stay there and change direction, so it won’t go forward or backward at the same time.</a:t>
            </a:r>
          </a:p>
          <a:p>
            <a:pPr lvl="1"/>
            <a:r>
              <a:rPr lang="en-US" altLang="zh-TW" sz="2400" dirty="0"/>
              <a:t>You can still toggle the switch </a:t>
            </a:r>
            <a:r>
              <a:rPr lang="en-US" altLang="zh-TW" sz="2400" dirty="0" smtClean="0"/>
              <a:t>with the Smartphone app in </a:t>
            </a:r>
            <a:r>
              <a:rPr lang="en-US" altLang="zh-TW" sz="2400" dirty="0"/>
              <a:t>this mode</a:t>
            </a:r>
            <a:r>
              <a:rPr lang="en-US" altLang="zh-TW" sz="2400" dirty="0" smtClean="0"/>
              <a:t>.</a:t>
            </a:r>
          </a:p>
          <a:p>
            <a:pPr lvl="1"/>
            <a:r>
              <a:rPr lang="en-US" altLang="zh-TW" sz="2400" dirty="0" smtClean="0"/>
              <a:t>Also, the classic mode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and the </a:t>
            </a:r>
            <a:r>
              <a:rPr lang="en-US" altLang="zh-TW" sz="2400" dirty="0"/>
              <a:t>safety measure</a:t>
            </a:r>
            <a:r>
              <a:rPr lang="en-US" altLang="zh-TW" sz="2400" dirty="0" smtClean="0"/>
              <a:t> of the useless box still function. 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58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321</TotalTime>
  <Words>794</Words>
  <Application>Microsoft Office PowerPoint</Application>
  <PresentationFormat>自訂</PresentationFormat>
  <Paragraphs>121</Paragraphs>
  <Slides>16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天體</vt:lpstr>
      <vt:lpstr> Useless Machine,    Useful Application</vt:lpstr>
      <vt:lpstr>What Is Useless Machine?</vt:lpstr>
      <vt:lpstr>What Is Useful Application?</vt:lpstr>
      <vt:lpstr>1. Normal Switch (NS)</vt:lpstr>
      <vt:lpstr>2. Useless Box (UB)</vt:lpstr>
      <vt:lpstr>2.1 Classic Mode</vt:lpstr>
      <vt:lpstr>2.2 Dodge Mode</vt:lpstr>
      <vt:lpstr>2.3 Advanced Mode</vt:lpstr>
      <vt:lpstr>3.  Useful Car (UC)</vt:lpstr>
      <vt:lpstr>4.  How To Change Mode?</vt:lpstr>
      <vt:lpstr>Hardware Design Goals</vt:lpstr>
      <vt:lpstr>Signal Connections and  Component Choice</vt:lpstr>
      <vt:lpstr>Power Connection</vt:lpstr>
      <vt:lpstr>Simplified Connections and Reusable Car</vt:lpstr>
      <vt:lpstr>Responsibility</vt:lpstr>
      <vt:lpstr>Thank You For Your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Useless Machine,    Useful Application</dc:title>
  <dc:creator>新權 黃</dc:creator>
  <cp:lastModifiedBy>Windows User</cp:lastModifiedBy>
  <cp:revision>35</cp:revision>
  <dcterms:created xsi:type="dcterms:W3CDTF">2021-01-13T06:39:34Z</dcterms:created>
  <dcterms:modified xsi:type="dcterms:W3CDTF">2021-01-13T13:59:22Z</dcterms:modified>
</cp:coreProperties>
</file>